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g" ContentType="video/unknown"/>
  <Default Extension="mp4" ContentType="video/unknown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4" r:id="rId6"/>
    <p:sldId id="266" r:id="rId7"/>
    <p:sldId id="261" r:id="rId8"/>
    <p:sldId id="262" r:id="rId9"/>
    <p:sldId id="263" r:id="rId10"/>
    <p:sldId id="265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800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>
        <p:scale>
          <a:sx n="100" d="100"/>
          <a:sy n="100" d="100"/>
        </p:scale>
        <p:origin x="-1328" y="9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5FEEC-E333-1744-A56A-D16CA0F69336}" type="datetimeFigureOut">
              <a:rPr lang="en-US" smtClean="0"/>
              <a:t>8/1/14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4DB1B2-A53B-8342-8E8F-3846CAA1D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51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DB1B2-A53B-8342-8E8F-3846CAA1D12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36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DB1B2-A53B-8342-8E8F-3846CAA1D12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516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DB1B2-A53B-8342-8E8F-3846CAA1D12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2801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disturbance of the magnetosphere-ionosphere system in which large amounts of energy from the solar wind that had been stored in the earth’s unstable </a:t>
            </a:r>
            <a:r>
              <a:rPr lang="en-US" dirty="0" err="1" smtClean="0"/>
              <a:t>magnetotail</a:t>
            </a:r>
            <a:r>
              <a:rPr lang="en-US" dirty="0" smtClean="0"/>
              <a:t> is released.</a:t>
            </a:r>
          </a:p>
          <a:p>
            <a:r>
              <a:rPr lang="en-US" dirty="0" smtClean="0"/>
              <a:t>An explosive release of energy on the night-side magnetosphere due to the interaction between the coupling of the Sun’s solar wind and the interplanetary magnetic field (IMF) with the Earth’s magnetic field. </a:t>
            </a:r>
          </a:p>
          <a:p>
            <a:r>
              <a:rPr lang="en-US" dirty="0"/>
              <a:t>	</a:t>
            </a:r>
            <a:r>
              <a:rPr lang="en-US" dirty="0" err="1" smtClean="0"/>
              <a:t>auroral</a:t>
            </a:r>
            <a:r>
              <a:rPr lang="en-US" dirty="0" smtClean="0"/>
              <a:t> </a:t>
            </a:r>
            <a:r>
              <a:rPr lang="en-US" dirty="0" err="1" smtClean="0"/>
              <a:t>substorm</a:t>
            </a:r>
            <a:r>
              <a:rPr lang="en-US" dirty="0" smtClean="0"/>
              <a:t>– rapid brightening and </a:t>
            </a:r>
            <a:r>
              <a:rPr lang="en-US" dirty="0" err="1" smtClean="0"/>
              <a:t>poleward</a:t>
            </a:r>
            <a:r>
              <a:rPr lang="en-US" dirty="0" smtClean="0"/>
              <a:t> expansion of the aurora.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DB1B2-A53B-8342-8E8F-3846CAA1D12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75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DB1B2-A53B-8342-8E8F-3846CAA1D1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137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DB1B2-A53B-8342-8E8F-3846CAA1D12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007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DB1B2-A53B-8342-8E8F-3846CAA1D12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25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4DB1B2-A53B-8342-8E8F-3846CAA1D12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5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s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ntent, Top and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7/31/14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x.doi.org/10.1029/2009GL041476" TargetMode="External"/><Relationship Id="rId3" Type="http://schemas.openxmlformats.org/officeDocument/2006/relationships/hyperlink" Target="http://dx.doi.org/10.1029/2009JA01516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source=images&amp;cd=&amp;docid=Y4eBuAHJuVpbrM&amp;tbnid=7HBG2agK_RL-sM:&amp;ved=0CAUQjRw&amp;url=http://www.astrobio.net/topic/solar-system/venus/a-magnetic-surprise-from-venus/&amp;ei=bEPRU-igDpHxiQKvmYGADQ&amp;bvm=bv.71778758,d.cGU&amp;psig=AFQjCNEoGEmIDH_ETsZwPpNU9T8ag5kizQ&amp;ust=1406309599594989" TargetMode="External"/><Relationship Id="rId4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9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Morphology and Dynamics of </a:t>
            </a:r>
            <a:r>
              <a:rPr lang="en-US" dirty="0" err="1" smtClean="0"/>
              <a:t>Auroral</a:t>
            </a:r>
            <a:r>
              <a:rPr lang="en-US" dirty="0" smtClean="0"/>
              <a:t> Arcs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Sarah Bender</a:t>
            </a:r>
          </a:p>
          <a:p>
            <a:r>
              <a:rPr lang="en-US" dirty="0" smtClean="0"/>
              <a:t>Mentor: Kyle Murphy</a:t>
            </a:r>
          </a:p>
          <a:p>
            <a:r>
              <a:rPr lang="en-US" dirty="0" smtClean="0"/>
              <a:t>8/7/2014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233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and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365727"/>
            <a:ext cx="7662864" cy="3949857"/>
          </a:xfrm>
        </p:spPr>
        <p:txBody>
          <a:bodyPr/>
          <a:lstStyle/>
          <a:p>
            <a:r>
              <a:rPr lang="en-US" dirty="0" err="1" smtClean="0"/>
              <a:t>Equatorward</a:t>
            </a:r>
            <a:r>
              <a:rPr lang="en-US" dirty="0" smtClean="0"/>
              <a:t> motion </a:t>
            </a:r>
            <a:r>
              <a:rPr lang="en-US" dirty="0"/>
              <a:t>of the onset arc during the growth phase is </a:t>
            </a:r>
            <a:r>
              <a:rPr lang="en-US" dirty="0" smtClean="0"/>
              <a:t>typical.</a:t>
            </a:r>
          </a:p>
          <a:p>
            <a:r>
              <a:rPr lang="en-US" dirty="0" smtClean="0"/>
              <a:t>No distinct NS arcs were found. </a:t>
            </a:r>
          </a:p>
          <a:p>
            <a:r>
              <a:rPr lang="en-US" dirty="0" smtClean="0"/>
              <a:t>We will next characterize </a:t>
            </a:r>
            <a:r>
              <a:rPr lang="en-US" dirty="0"/>
              <a:t>the intensity and </a:t>
            </a:r>
            <a:r>
              <a:rPr lang="en-US" dirty="0" smtClean="0"/>
              <a:t>track </a:t>
            </a:r>
            <a:r>
              <a:rPr lang="en-US" dirty="0"/>
              <a:t>the brightness of the arcs comparatively as well as the motion within the arc. </a:t>
            </a:r>
          </a:p>
        </p:txBody>
      </p:sp>
    </p:spTree>
    <p:extLst>
      <p:ext uri="{BB962C8B-B14F-4D97-AF65-F5344CB8AC3E}">
        <p14:creationId xmlns:p14="http://schemas.microsoft.com/office/powerpoint/2010/main" val="141609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i="1" dirty="0" err="1"/>
              <a:t>Kepko</a:t>
            </a:r>
            <a:r>
              <a:rPr lang="en-US" sz="2000" i="1" dirty="0"/>
              <a:t>, L., et al. (2009), </a:t>
            </a:r>
            <a:r>
              <a:rPr lang="en-US" sz="2000" i="1" dirty="0" err="1"/>
              <a:t>Equatorward</a:t>
            </a:r>
            <a:r>
              <a:rPr lang="en-US" sz="2000" i="1" dirty="0"/>
              <a:t> moving </a:t>
            </a:r>
            <a:r>
              <a:rPr lang="en-US" sz="2000" i="1" dirty="0" err="1"/>
              <a:t>auroral</a:t>
            </a:r>
            <a:r>
              <a:rPr lang="en-US" sz="2000" i="1" dirty="0"/>
              <a:t> signatures of a flow burst observed prior to </a:t>
            </a:r>
            <a:r>
              <a:rPr lang="en-US" sz="2000" i="1" dirty="0" err="1"/>
              <a:t>auroral</a:t>
            </a:r>
            <a:r>
              <a:rPr lang="en-US" sz="2000" i="1" dirty="0"/>
              <a:t> onset, </a:t>
            </a:r>
            <a:r>
              <a:rPr lang="en-US" sz="2000" i="1" dirty="0" err="1"/>
              <a:t>Geophys</a:t>
            </a:r>
            <a:r>
              <a:rPr lang="en-US" sz="2000" i="1" dirty="0"/>
              <a:t>. Res. </a:t>
            </a:r>
            <a:r>
              <a:rPr lang="en-US" sz="2000" i="1" dirty="0" err="1"/>
              <a:t>Lett</a:t>
            </a:r>
            <a:r>
              <a:rPr lang="en-US" sz="2000" i="1" dirty="0"/>
              <a:t>., 36, L24104, doi:</a:t>
            </a:r>
            <a:r>
              <a:rPr lang="en-US" sz="2000" i="1" dirty="0">
                <a:hlinkClick r:id="rId2" tooltip="Link to external resource: 10.1029/2009GL041476"/>
              </a:rPr>
              <a:t>10.1029/2009GL041476</a:t>
            </a:r>
            <a:r>
              <a:rPr lang="en-US" sz="2000" i="1" dirty="0"/>
              <a:t>.</a:t>
            </a:r>
          </a:p>
          <a:p>
            <a:r>
              <a:rPr lang="en-US" sz="2000" i="1" dirty="0"/>
              <a:t>Nishimura, Y., et al. (2010), </a:t>
            </a:r>
            <a:r>
              <a:rPr lang="en-US" sz="2000" i="1" dirty="0" err="1"/>
              <a:t>Substorm</a:t>
            </a:r>
            <a:r>
              <a:rPr lang="en-US" sz="2000" i="1" dirty="0"/>
              <a:t> triggering by new plasma intrusion: THEMIS all-sky imager observations, J. </a:t>
            </a:r>
            <a:r>
              <a:rPr lang="en-US" sz="2000" i="1" dirty="0" err="1"/>
              <a:t>Geophys</a:t>
            </a:r>
            <a:r>
              <a:rPr lang="en-US" sz="2000" i="1" dirty="0"/>
              <a:t>. Res., 115, A07222, doi:</a:t>
            </a:r>
            <a:r>
              <a:rPr lang="en-US" sz="2000" i="1" dirty="0">
                <a:hlinkClick r:id="rId3" tooltip="Link to external resource: 10.1029/2009JA015166"/>
              </a:rPr>
              <a:t>10.1029/2009JA015166</a:t>
            </a:r>
            <a:r>
              <a:rPr lang="en-US" sz="2000" i="1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3199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671733" y="4090894"/>
            <a:ext cx="2472267" cy="1886573"/>
          </a:xfrm>
        </p:spPr>
        <p:txBody>
          <a:bodyPr>
            <a:normAutofit/>
          </a:bodyPr>
          <a:lstStyle/>
          <a:p>
            <a:r>
              <a:rPr lang="en-US" sz="1500" dirty="0"/>
              <a:t>Figure </a:t>
            </a:r>
            <a:r>
              <a:rPr lang="en-US" sz="1500" dirty="0" smtClean="0"/>
              <a:t>1: </a:t>
            </a:r>
            <a:r>
              <a:rPr lang="en-US" sz="1500" dirty="0"/>
              <a:t>The interaction of the solar wind with the Earth’s magnetosphere.</a:t>
            </a:r>
          </a:p>
          <a:p>
            <a:endParaRPr lang="en-US" dirty="0"/>
          </a:p>
        </p:txBody>
      </p:sp>
      <p:pic>
        <p:nvPicPr>
          <p:cNvPr id="6" name="irc_mi" descr="http://www.astrobio.net/images/galleryimages_images/Gallery_Image_7460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38" y="2573697"/>
            <a:ext cx="6270095" cy="3841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339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Reconnection</a:t>
            </a:r>
            <a:endParaRPr lang="en-US" dirty="0"/>
          </a:p>
        </p:txBody>
      </p:sp>
      <p:pic>
        <p:nvPicPr>
          <p:cNvPr id="4" name="NASA - Magnetic Reconnec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7731" y="1488141"/>
            <a:ext cx="6451600" cy="4606530"/>
          </a:xfrm>
        </p:spPr>
      </p:pic>
    </p:spTree>
    <p:extLst>
      <p:ext uri="{BB962C8B-B14F-4D97-AF65-F5344CB8AC3E}">
        <p14:creationId xmlns:p14="http://schemas.microsoft.com/office/powerpoint/2010/main" val="262761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Substorms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739775" y="2218268"/>
            <a:ext cx="7662864" cy="28089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An </a:t>
            </a:r>
            <a:r>
              <a:rPr lang="en-US" sz="2400" dirty="0" smtClean="0"/>
              <a:t>explosive </a:t>
            </a:r>
            <a:r>
              <a:rPr lang="en-US" sz="2400" dirty="0"/>
              <a:t>release of energy on the night-side magnetosphere due to the interaction between the coupling of the Sun’s solar wind and the interplanetary magnetic field (IMF) with the Earth’s magnetic </a:t>
            </a:r>
            <a:r>
              <a:rPr lang="en-US" sz="2400" dirty="0" smtClean="0"/>
              <a:t>field.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consequential </a:t>
            </a:r>
            <a:r>
              <a:rPr lang="en-US" dirty="0" err="1"/>
              <a:t>auroral</a:t>
            </a:r>
            <a:r>
              <a:rPr lang="en-US" dirty="0"/>
              <a:t> </a:t>
            </a:r>
            <a:r>
              <a:rPr lang="en-US" dirty="0" err="1"/>
              <a:t>substorm</a:t>
            </a:r>
            <a:r>
              <a:rPr lang="en-US" dirty="0"/>
              <a:t> is characterized by a rapid brightening and </a:t>
            </a:r>
            <a:r>
              <a:rPr lang="en-US" dirty="0" err="1"/>
              <a:t>poleward</a:t>
            </a:r>
            <a:r>
              <a:rPr lang="en-US" dirty="0"/>
              <a:t> expansion of the </a:t>
            </a:r>
            <a:r>
              <a:rPr lang="en-US" dirty="0" smtClean="0"/>
              <a:t>aurora.</a:t>
            </a:r>
          </a:p>
        </p:txBody>
      </p:sp>
      <p:pic>
        <p:nvPicPr>
          <p:cNvPr id="4" name="Picture 6" descr="Screen Shot 2014-07-24 at 8.44.2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46" y="4748850"/>
            <a:ext cx="5365964" cy="1852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19284" y="5027171"/>
            <a:ext cx="2267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The three phases of the </a:t>
            </a:r>
            <a:r>
              <a:rPr lang="en-US" sz="1400" dirty="0" err="1" smtClean="0"/>
              <a:t>auroral</a:t>
            </a:r>
            <a:r>
              <a:rPr lang="en-US" sz="1400" dirty="0" smtClean="0"/>
              <a:t> </a:t>
            </a:r>
            <a:r>
              <a:rPr lang="en-US" sz="1400" dirty="0" err="1" smtClean="0"/>
              <a:t>substorm</a:t>
            </a:r>
            <a:r>
              <a:rPr lang="en-US" sz="1400" dirty="0" smtClean="0"/>
              <a:t>: growth phase, expansion phase, and recovery phase.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23765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4004" y="407379"/>
            <a:ext cx="8686800" cy="1143000"/>
          </a:xfrm>
        </p:spPr>
        <p:txBody>
          <a:bodyPr/>
          <a:lstStyle/>
          <a:p>
            <a:r>
              <a:rPr lang="en-US" dirty="0" smtClean="0"/>
              <a:t>What leads up to </a:t>
            </a:r>
            <a:r>
              <a:rPr lang="en-US" dirty="0" err="1" smtClean="0"/>
              <a:t>substorm</a:t>
            </a:r>
            <a:r>
              <a:rPr lang="en-US" dirty="0" smtClean="0"/>
              <a:t> onset?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5347" y="5151217"/>
            <a:ext cx="5779558" cy="131731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</a:t>
            </a:r>
            <a:r>
              <a:rPr lang="en-US" dirty="0" smtClean="0"/>
              <a:t>CD model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NENL</a:t>
            </a:r>
            <a:r>
              <a:rPr lang="en-US" dirty="0" smtClean="0"/>
              <a:t> Model</a:t>
            </a:r>
            <a:endParaRPr lang="en-US" dirty="0"/>
          </a:p>
          <a:p>
            <a:r>
              <a:rPr lang="en-US" dirty="0" smtClean="0"/>
              <a:t>Nishimura et al. model</a:t>
            </a:r>
            <a:endParaRPr lang="en-US" dirty="0" smtClean="0"/>
          </a:p>
        </p:txBody>
      </p:sp>
      <p:pic>
        <p:nvPicPr>
          <p:cNvPr id="4" name="Picture 35" descr="Macintosh HD:Users:sarahbender:Desktop:Screen Shot 2014-07-28 at 7.53.37 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347" y="2337116"/>
            <a:ext cx="6738380" cy="2632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4641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en-US" dirty="0" smtClean="0"/>
              <a:t>Nishimura et al. (2010)</a:t>
            </a:r>
            <a:endParaRPr lang="en-US" dirty="0"/>
          </a:p>
        </p:txBody>
      </p:sp>
      <p:pic>
        <p:nvPicPr>
          <p:cNvPr id="4" name="Content Placeholder 3" descr="Screen Shot 2014-08-01 at 10.26.23 AM.png"/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" r="386"/>
          <a:stretch/>
        </p:blipFill>
        <p:spPr>
          <a:xfrm>
            <a:off x="631885" y="0"/>
            <a:ext cx="5331525" cy="6858000"/>
          </a:xfrm>
        </p:spPr>
      </p:pic>
    </p:spTree>
    <p:extLst>
      <p:ext uri="{BB962C8B-B14F-4D97-AF65-F5344CB8AC3E}">
        <p14:creationId xmlns:p14="http://schemas.microsoft.com/office/powerpoint/2010/main" val="362604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2"/>
            <a:ext cx="3635375" cy="499532"/>
          </a:xfrm>
        </p:spPr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pic>
        <p:nvPicPr>
          <p:cNvPr id="4" name="Picture 38" descr="http://themis.ssl.berkeley.edu/gbo/pics/map_2009-01.gif"/>
          <p:cNvPicPr>
            <a:picLocks noGrp="1" noChangeAspect="1" noChangeArrowheads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" r="660"/>
          <a:stretch/>
        </p:blipFill>
        <p:spPr bwMode="auto">
          <a:xfrm>
            <a:off x="863608" y="2116663"/>
            <a:ext cx="7620794" cy="4296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58266" y="894743"/>
            <a:ext cx="4097867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THEMIS ASI data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27 </a:t>
            </a:r>
            <a:r>
              <a:rPr lang="en-US" dirty="0" err="1" smtClean="0"/>
              <a:t>Substorms</a:t>
            </a:r>
            <a:r>
              <a:rPr lang="en-US" dirty="0" smtClean="0"/>
              <a:t>, avg. of 3 cameras each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Gaussian fit the </a:t>
            </a:r>
            <a:r>
              <a:rPr lang="en-US" dirty="0" err="1" smtClean="0"/>
              <a:t>poleward</a:t>
            </a:r>
            <a:r>
              <a:rPr lang="en-US" dirty="0" smtClean="0"/>
              <a:t>, </a:t>
            </a:r>
            <a:r>
              <a:rPr lang="en-US" dirty="0" err="1" smtClean="0"/>
              <a:t>equatorward</a:t>
            </a:r>
            <a:r>
              <a:rPr lang="en-US" dirty="0" smtClean="0"/>
              <a:t>, and onset arcs.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334934" y="6412951"/>
            <a:ext cx="452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Map of the ASI ground-based locations</a:t>
            </a:r>
            <a:r>
              <a:rPr lang="en-US" dirty="0" smtClean="0"/>
              <a:t>.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45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653926"/>
          </a:xfrm>
        </p:spPr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7" name="Picture 5" descr="plot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9" b="4882"/>
          <a:stretch/>
        </p:blipFill>
        <p:spPr bwMode="auto">
          <a:xfrm>
            <a:off x="739775" y="1117600"/>
            <a:ext cx="7662864" cy="4487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53574" y="5874435"/>
            <a:ext cx="7264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Keogram</a:t>
            </a:r>
            <a:r>
              <a:rPr lang="en-US" sz="1600" dirty="0" smtClean="0"/>
              <a:t> </a:t>
            </a:r>
            <a:r>
              <a:rPr lang="en-US" sz="1600" dirty="0"/>
              <a:t>image of the GILL, SNKQ, FSMI, and FSIM stations for 2008/03/02 from 4:30:00 to 5:30:00</a:t>
            </a:r>
          </a:p>
        </p:txBody>
      </p:sp>
    </p:spTree>
    <p:extLst>
      <p:ext uri="{BB962C8B-B14F-4D97-AF65-F5344CB8AC3E}">
        <p14:creationId xmlns:p14="http://schemas.microsoft.com/office/powerpoint/2010/main" val="2747021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4" name="Picture 7" descr="Screen Shot 2014-07-29 at 12.57.3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2032"/>
            <a:ext cx="1789804" cy="178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Screen Shot 2014-07-29 at 12.59.3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843" y="1812031"/>
            <a:ext cx="1789771" cy="178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9" descr="Screen Shot 2014-07-29 at 12.58.1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0614" y="1812031"/>
            <a:ext cx="1789729" cy="178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Screen Shot 2014-07-29 at 12.59.05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171" y="1812031"/>
            <a:ext cx="1789713" cy="1782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108817" y="2169041"/>
            <a:ext cx="21410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056805">
              <a:defRPr/>
            </a:pPr>
            <a:r>
              <a:rPr lang="en-US" altLang="en-US" sz="1500" dirty="0" smtClean="0"/>
              <a:t>Image from the  GILL station </a:t>
            </a:r>
            <a:r>
              <a:rPr lang="en-US" altLang="en-US" sz="1500" dirty="0"/>
              <a:t>on 2008/02/03 from 4:46:00 to 4:56:00. </a:t>
            </a:r>
          </a:p>
          <a:p>
            <a:pPr algn="ctr" defTabSz="2056805">
              <a:defRPr/>
            </a:pPr>
            <a:r>
              <a:rPr lang="en-US" altLang="en-US" sz="1500" dirty="0" smtClean="0"/>
              <a:t>Full </a:t>
            </a:r>
            <a:r>
              <a:rPr lang="en-US" altLang="en-US" sz="1500" dirty="0" err="1"/>
              <a:t>auroral</a:t>
            </a:r>
            <a:r>
              <a:rPr lang="en-US" altLang="en-US" sz="1500" dirty="0"/>
              <a:t> arc, onset arc, </a:t>
            </a:r>
            <a:r>
              <a:rPr lang="en-US" altLang="en-US" sz="1500" dirty="0" err="1"/>
              <a:t>poleward</a:t>
            </a:r>
            <a:r>
              <a:rPr lang="en-US" altLang="en-US" sz="1500" dirty="0"/>
              <a:t> arc, and </a:t>
            </a:r>
            <a:r>
              <a:rPr lang="en-US" altLang="en-US" sz="1500" dirty="0" err="1" smtClean="0"/>
              <a:t>equatorward</a:t>
            </a:r>
            <a:r>
              <a:rPr lang="en-US" altLang="en-US" sz="1500" dirty="0" smtClean="0"/>
              <a:t> arcs.</a:t>
            </a:r>
            <a:endParaRPr lang="en-US" altLang="en-US" sz="1500" dirty="0"/>
          </a:p>
        </p:txBody>
      </p:sp>
      <p:pic>
        <p:nvPicPr>
          <p:cNvPr id="9" name="MOVI.2008.02.03.04.50.mpg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6139" y="3612502"/>
            <a:ext cx="6011076" cy="321163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299200" y="4334933"/>
            <a:ext cx="26416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/>
              <a:t>The </a:t>
            </a:r>
            <a:r>
              <a:rPr lang="en-US" sz="1500" dirty="0" err="1" smtClean="0"/>
              <a:t>substorm</a:t>
            </a:r>
            <a:r>
              <a:rPr lang="en-US" sz="1500" dirty="0" smtClean="0"/>
              <a:t> seen in the GILL camera in relation the rest of the </a:t>
            </a:r>
            <a:r>
              <a:rPr lang="en-US" sz="1500" dirty="0" err="1" smtClean="0"/>
              <a:t>auroral</a:t>
            </a:r>
            <a:r>
              <a:rPr lang="en-US" sz="1500" dirty="0" smtClean="0"/>
              <a:t> arc.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101229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Genesis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</a:majorFont>
      <a:minorFont>
        <a:latin typeface="Calisto MT"/>
        <a:ea typeface=""/>
        <a:cs typeface=""/>
        <a:font script="Jpan" typeface="ＭＳ 明朝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Genesis.thmx</Template>
  <TotalTime>1933</TotalTime>
  <Words>462</Words>
  <Application>Microsoft Macintosh PowerPoint</Application>
  <PresentationFormat>On-screen Show (4:3)</PresentationFormat>
  <Paragraphs>45</Paragraphs>
  <Slides>11</Slides>
  <Notes>8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Genesis</vt:lpstr>
      <vt:lpstr>Morphology and Dynamics of Auroral Arcs</vt:lpstr>
      <vt:lpstr>Introduction</vt:lpstr>
      <vt:lpstr>Magnetic Reconnection</vt:lpstr>
      <vt:lpstr>Substorms</vt:lpstr>
      <vt:lpstr>What leads up to substorm onset?</vt:lpstr>
      <vt:lpstr>Nishimura et al. (2010)</vt:lpstr>
      <vt:lpstr>Methodology</vt:lpstr>
      <vt:lpstr>Data</vt:lpstr>
      <vt:lpstr>Data</vt:lpstr>
      <vt:lpstr>Conclusions and Future Work</vt:lpstr>
      <vt:lpstr>References</vt:lpstr>
    </vt:vector>
  </TitlesOfParts>
  <Company>YUP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Morphology and Dynamics of Auroral Substorms</dc:title>
  <dc:creator>Sarah Bender</dc:creator>
  <cp:lastModifiedBy>Sarah Bender</cp:lastModifiedBy>
  <cp:revision>26</cp:revision>
  <dcterms:created xsi:type="dcterms:W3CDTF">2014-07-30T12:26:30Z</dcterms:created>
  <dcterms:modified xsi:type="dcterms:W3CDTF">2014-08-01T15:29:09Z</dcterms:modified>
</cp:coreProperties>
</file>